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71" r:id="rId11"/>
    <p:sldId id="272" r:id="rId12"/>
    <p:sldId id="265" r:id="rId13"/>
    <p:sldId id="269" r:id="rId14"/>
    <p:sldId id="266" r:id="rId15"/>
    <p:sldId id="273" r:id="rId16"/>
    <p:sldId id="267" r:id="rId17"/>
    <p:sldId id="268" r:id="rId18"/>
    <p:sldId id="274" r:id="rId19"/>
    <p:sldId id="275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0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6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242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39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1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13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8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103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11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5A522-6278-494A-9FEE-B4294D4A4AFC}" type="datetimeFigureOut">
              <a:rPr lang="cs-CZ" smtClean="0"/>
              <a:t>24. 7. 2023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0A5C7-1C98-4B2F-A17C-699C185C81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711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ulec@soubosonohy.cz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unackova@soubosonohy.cz" TargetMode="External"/><Relationship Id="rId2" Type="http://schemas.openxmlformats.org/officeDocument/2006/relationships/hyperlink" Target="mailto:pospisilova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esankova@soubosonohy.cz" TargetMode="External"/><Relationship Id="rId2" Type="http://schemas.openxmlformats.org/officeDocument/2006/relationships/hyperlink" Target="mailto:bar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espor@soubosonohy.cz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iat@soubosonohy.cz" TargetMode="External"/><Relationship Id="rId2" Type="http://schemas.openxmlformats.org/officeDocument/2006/relationships/hyperlink" Target="mailto:kostal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ova@soubosonohy.cz" TargetMode="External"/><Relationship Id="rId2" Type="http://schemas.openxmlformats.org/officeDocument/2006/relationships/hyperlink" Target="mailto:merinsky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lapalova@soubosonohy.cz" TargetMode="External"/><Relationship Id="rId2" Type="http://schemas.openxmlformats.org/officeDocument/2006/relationships/hyperlink" Target="mailto:vit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zukal@soubosonohy.cz" TargetMode="External"/><Relationship Id="rId2" Type="http://schemas.openxmlformats.org/officeDocument/2006/relationships/hyperlink" Target="mailto:kominek@soubosonoh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otkova@soubosonohy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obkova@soubosonohy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154" y="1689126"/>
            <a:ext cx="6368752" cy="2929880"/>
          </a:xfrm>
        </p:spPr>
        <p:txBody>
          <a:bodyPr/>
          <a:lstStyle/>
          <a:p>
            <a:r>
              <a:rPr lang="cs-CZ" sz="4800" dirty="0">
                <a:solidFill>
                  <a:schemeClr val="tx1"/>
                </a:solidFill>
              </a:rPr>
              <a:t>Mechanik plynových zařízení</a:t>
            </a:r>
          </a:p>
          <a:p>
            <a:r>
              <a:rPr lang="cs-CZ" dirty="0">
                <a:solidFill>
                  <a:schemeClr val="tx1"/>
                </a:solidFill>
              </a:rPr>
              <a:t>Kód oboru: 36-52-H/02</a:t>
            </a:r>
          </a:p>
          <a:p>
            <a:r>
              <a:rPr lang="cs-CZ" dirty="0">
                <a:solidFill>
                  <a:schemeClr val="tx1"/>
                </a:solidFill>
              </a:rPr>
              <a:t>Informace ke studiu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426" y="397762"/>
            <a:ext cx="3784781" cy="1118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815713"/>
            <a:ext cx="3775695" cy="2508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Instalatér Krušovice, Rakovník - topenář, plynař Tomáš Tichý ToPa - Home |  Facebook">
            <a:extLst>
              <a:ext uri="{FF2B5EF4-FFF2-40B4-BE49-F238E27FC236}">
                <a16:creationId xmlns:a16="http://schemas.microsoft.com/office/drawing/2014/main" xmlns="" id="{F9BC2B52-6D32-4428-BC0B-386989722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434" y="4911623"/>
            <a:ext cx="2140943" cy="142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lynoinstalační práce – Instalatérství Vaculík">
            <a:extLst>
              <a:ext uri="{FF2B5EF4-FFF2-40B4-BE49-F238E27FC236}">
                <a16:creationId xmlns:a16="http://schemas.microsoft.com/office/drawing/2014/main" xmlns="" id="{31C482F0-8004-4DFE-AEB6-05813421F7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1570484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614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Úhradu zálohy na stravování lze provést:</a:t>
            </a:r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Bankovním převodem na účet č. 62733621, kód banky: 0100, KS:0378. VS: osobní číslo strávníka</a:t>
            </a:r>
          </a:p>
          <a:p>
            <a:r>
              <a:rPr lang="cs-CZ" sz="2200" dirty="0"/>
              <a:t>Složenkou, která bude vydána na požádání v pokladně školní jídelny (pí. Sobková)</a:t>
            </a:r>
          </a:p>
          <a:p>
            <a:r>
              <a:rPr lang="cs-CZ" sz="2200" dirty="0"/>
              <a:t>Úhradou v hotovosti ve výjimečných případech v pokladně školní jídelny (pí. Sobková)</a:t>
            </a:r>
          </a:p>
          <a:p>
            <a:pPr marL="0" indent="0">
              <a:buNone/>
            </a:pPr>
            <a:r>
              <a:rPr lang="cs-CZ" sz="2200" dirty="0"/>
              <a:t> 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378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269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Cena stravného pro školní rok </a:t>
            </a:r>
            <a:r>
              <a:rPr lang="cs-CZ" sz="2200" b="1" dirty="0" smtClean="0"/>
              <a:t>2023/2024</a:t>
            </a:r>
            <a:endParaRPr lang="cs-CZ" sz="2200" b="1" dirty="0"/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- snídaně </a:t>
            </a:r>
            <a:r>
              <a:rPr lang="cs-CZ" sz="2200" dirty="0" smtClean="0"/>
              <a:t>40,-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oběd/ výběr ze 2 jídel/ </a:t>
            </a:r>
            <a:r>
              <a:rPr lang="cs-CZ" sz="2200" dirty="0" smtClean="0"/>
              <a:t>- 45,-</a:t>
            </a:r>
            <a:r>
              <a:rPr lang="cs-CZ" sz="2200" dirty="0"/>
              <a:t>Kč</a:t>
            </a:r>
          </a:p>
          <a:p>
            <a:pPr marL="0" indent="0">
              <a:buNone/>
            </a:pPr>
            <a:r>
              <a:rPr lang="cs-CZ" sz="2200" dirty="0"/>
              <a:t>- v</a:t>
            </a:r>
            <a:r>
              <a:rPr lang="cs-CZ" sz="2200" dirty="0" smtClean="0"/>
              <a:t>ečeře - 40,-</a:t>
            </a:r>
            <a:r>
              <a:rPr lang="cs-CZ" sz="2200" dirty="0"/>
              <a:t>Kč</a:t>
            </a:r>
          </a:p>
          <a:p>
            <a:r>
              <a:rPr lang="cs-CZ" sz="2200" dirty="0" smtClean="0"/>
              <a:t>Strava </a:t>
            </a:r>
            <a:r>
              <a:rPr lang="cs-CZ" sz="2200" dirty="0"/>
              <a:t>se objednává </a:t>
            </a:r>
            <a:r>
              <a:rPr lang="cs-CZ" sz="2200" dirty="0" smtClean="0"/>
              <a:t> ISIC kartou přes </a:t>
            </a:r>
            <a:r>
              <a:rPr lang="cs-CZ" sz="2200" dirty="0"/>
              <a:t>terminál ve školní </a:t>
            </a:r>
            <a:r>
              <a:rPr lang="cs-CZ" sz="2200" dirty="0" smtClean="0"/>
              <a:t>jídelně</a:t>
            </a:r>
          </a:p>
          <a:p>
            <a:r>
              <a:rPr lang="cs-CZ" sz="2200" dirty="0" smtClean="0"/>
              <a:t>Internetovou objednávkou na stránkách školy www.soubosonohy.cz</a:t>
            </a:r>
            <a:endParaRPr lang="cs-CZ" sz="2200" dirty="0"/>
          </a:p>
          <a:p>
            <a:r>
              <a:rPr lang="cs-CZ" sz="2200" dirty="0"/>
              <a:t>Strávníci si nosí vlastní příbor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2576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Odborný výcvik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200" b="1" dirty="0"/>
              <a:t>Vedoucí učitel OV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 smtClean="0"/>
              <a:t>Bc. Pulec Martin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Tel:   547 120 783</a:t>
            </a:r>
          </a:p>
          <a:p>
            <a:pPr marL="0" indent="0">
              <a:buNone/>
            </a:pPr>
            <a:r>
              <a:rPr lang="cs-CZ" sz="2200" dirty="0"/>
              <a:t>       +420 603 463 121</a:t>
            </a:r>
          </a:p>
          <a:p>
            <a:pPr marL="0" indent="0">
              <a:buNone/>
            </a:pP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pulec@soubosonohy.cz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Budova D-přízemí</a:t>
            </a:r>
          </a:p>
          <a:p>
            <a:pPr marL="0" indent="0">
              <a:buNone/>
            </a:pPr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6064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2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Členění pracovního dne OV pro žáky 1. ročníku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r>
              <a:rPr lang="cs-CZ" sz="2200" dirty="0"/>
              <a:t>7.00 zahájení vyučovacího dne odborného výcviku</a:t>
            </a:r>
          </a:p>
          <a:p>
            <a:r>
              <a:rPr lang="cs-CZ" sz="2200" dirty="0"/>
              <a:t>7.00 - 11.00 pracovní vyučování</a:t>
            </a:r>
          </a:p>
          <a:p>
            <a:r>
              <a:rPr lang="cs-CZ" sz="2200" dirty="0"/>
              <a:t>11.00 - 11.30 přestávka</a:t>
            </a:r>
          </a:p>
          <a:p>
            <a:r>
              <a:rPr lang="cs-CZ" sz="2200" dirty="0"/>
              <a:t>11.30 - 13.30 pracovní vyučování</a:t>
            </a:r>
          </a:p>
          <a:p>
            <a:r>
              <a:rPr lang="cs-CZ" sz="2200" dirty="0"/>
              <a:t>13.30 ukončení vyučovacího dne odborného výcviku</a:t>
            </a:r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2287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800" b="1" dirty="0"/>
              <a:t>Poradenské pracoviště</a:t>
            </a:r>
          </a:p>
          <a:p>
            <a:pPr marL="0" indent="0">
              <a:buNone/>
            </a:pPr>
            <a:endParaRPr lang="cs-CZ" sz="3500" b="1" dirty="0"/>
          </a:p>
          <a:p>
            <a:pPr marL="0" indent="0">
              <a:buNone/>
            </a:pPr>
            <a:r>
              <a:rPr lang="cs-CZ" sz="2600" b="1" dirty="0"/>
              <a:t>Sociální pracovník</a:t>
            </a:r>
          </a:p>
          <a:p>
            <a:pPr marL="0" indent="0">
              <a:buNone/>
            </a:pPr>
            <a:r>
              <a:rPr lang="cs-CZ" sz="2600" dirty="0"/>
              <a:t>PhDr. </a:t>
            </a:r>
            <a:r>
              <a:rPr lang="cs-CZ" sz="2600" dirty="0" smtClean="0"/>
              <a:t>Pospíšilová Hana, </a:t>
            </a:r>
            <a:r>
              <a:rPr lang="cs-CZ" sz="2600" dirty="0" err="1" smtClean="0"/>
              <a:t>DiS</a:t>
            </a:r>
            <a:r>
              <a:rPr lang="cs-CZ" sz="2600" dirty="0" smtClean="0"/>
              <a:t>.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Tel: +420 702 193 137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</a:t>
            </a:r>
            <a:r>
              <a:rPr lang="cs-CZ" sz="2600" dirty="0"/>
              <a:t>: </a:t>
            </a:r>
            <a:r>
              <a:rPr lang="cs-CZ" sz="2600" dirty="0">
                <a:hlinkClick r:id="rId2"/>
              </a:rPr>
              <a:t>pospisilova@soubosonohy.cz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Budova </a:t>
            </a:r>
            <a:r>
              <a:rPr lang="cs-CZ" sz="2600" dirty="0" smtClean="0"/>
              <a:t>A - </a:t>
            </a:r>
            <a:r>
              <a:rPr lang="cs-CZ" sz="2600" dirty="0"/>
              <a:t>1.patro, kancelář č</a:t>
            </a:r>
            <a:r>
              <a:rPr lang="cs-CZ" sz="2600" dirty="0" smtClean="0"/>
              <a:t>. 106</a:t>
            </a:r>
            <a:endParaRPr lang="cs-CZ" sz="2600" dirty="0"/>
          </a:p>
          <a:p>
            <a:pPr marL="0" indent="0">
              <a:buNone/>
            </a:pPr>
            <a:endParaRPr lang="cs-CZ" sz="2600" dirty="0"/>
          </a:p>
          <a:p>
            <a:pPr marL="0" indent="0">
              <a:buNone/>
            </a:pPr>
            <a:r>
              <a:rPr lang="cs-CZ" sz="2600" b="1" dirty="0"/>
              <a:t>Výchovná poradkyně</a:t>
            </a:r>
          </a:p>
          <a:p>
            <a:pPr marL="0" indent="0">
              <a:buNone/>
            </a:pPr>
            <a:r>
              <a:rPr lang="cs-CZ" sz="2600" dirty="0"/>
              <a:t>PhDr. </a:t>
            </a:r>
            <a:r>
              <a:rPr lang="cs-CZ" sz="2600" dirty="0" smtClean="0"/>
              <a:t>Huňáčková Jana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Tel:  547 120 726</a:t>
            </a:r>
          </a:p>
          <a:p>
            <a:pPr marL="0" indent="0">
              <a:buNone/>
            </a:pPr>
            <a:r>
              <a:rPr lang="cs-CZ" sz="2600" dirty="0"/>
              <a:t>E</a:t>
            </a:r>
            <a:r>
              <a:rPr lang="cs-CZ" sz="2600" dirty="0" smtClean="0"/>
              <a:t>-mail</a:t>
            </a:r>
            <a:r>
              <a:rPr lang="cs-CZ" sz="2600" dirty="0"/>
              <a:t>: </a:t>
            </a:r>
            <a:r>
              <a:rPr lang="cs-CZ" sz="2600" dirty="0">
                <a:hlinkClick r:id="rId3"/>
              </a:rPr>
              <a:t>hunackova@soubosonohy.cz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Budova </a:t>
            </a:r>
            <a:r>
              <a:rPr lang="cs-CZ" sz="2600" dirty="0" smtClean="0"/>
              <a:t>E - 1.patro</a:t>
            </a:r>
            <a:r>
              <a:rPr lang="cs-CZ" sz="2600" dirty="0"/>
              <a:t>, kancelář č</a:t>
            </a:r>
            <a:r>
              <a:rPr lang="cs-CZ" sz="2600" dirty="0" smtClean="0"/>
              <a:t>. 105</a:t>
            </a:r>
            <a:endParaRPr lang="cs-CZ" sz="26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2644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6863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Metodik prevence sociálně patologických jevů</a:t>
            </a:r>
          </a:p>
          <a:p>
            <a:pPr marL="0" indent="0">
              <a:buNone/>
            </a:pPr>
            <a:endParaRPr lang="cs-CZ" sz="2700" b="1" dirty="0"/>
          </a:p>
          <a:p>
            <a:pPr marL="0" indent="0">
              <a:buNone/>
            </a:pPr>
            <a:r>
              <a:rPr lang="cs-CZ" sz="2200" dirty="0"/>
              <a:t>Mgr. </a:t>
            </a:r>
            <a:r>
              <a:rPr lang="cs-CZ" sz="2200" dirty="0" smtClean="0"/>
              <a:t>Bár Arnošt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Tel.  547 120 732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2"/>
              </a:rPr>
              <a:t>bar@soubosonohy.cz</a:t>
            </a:r>
            <a:r>
              <a:rPr lang="cs-CZ" sz="2200" dirty="0"/>
              <a:t> </a:t>
            </a:r>
          </a:p>
          <a:p>
            <a:pPr marL="0" indent="0">
              <a:buNone/>
            </a:pPr>
            <a:r>
              <a:rPr lang="cs-CZ" sz="2200" dirty="0"/>
              <a:t>Budova E-1.patro-kancelář č</a:t>
            </a:r>
            <a:r>
              <a:rPr lang="cs-CZ" sz="2200" dirty="0" smtClean="0"/>
              <a:t>. 107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Ing. </a:t>
            </a:r>
            <a:r>
              <a:rPr lang="cs-CZ" sz="2200" dirty="0" smtClean="0"/>
              <a:t>Kresánková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Tel: 547 120 764</a:t>
            </a:r>
          </a:p>
          <a:p>
            <a:pPr marL="0" indent="0">
              <a:buNone/>
            </a:pPr>
            <a:r>
              <a:rPr lang="cs-CZ" sz="2200" dirty="0"/>
              <a:t>E</a:t>
            </a:r>
            <a:r>
              <a:rPr lang="cs-CZ" sz="2200" dirty="0" smtClean="0"/>
              <a:t>-mail</a:t>
            </a:r>
            <a:r>
              <a:rPr lang="cs-CZ" sz="2200" dirty="0"/>
              <a:t>: </a:t>
            </a:r>
            <a:r>
              <a:rPr lang="cs-CZ" sz="2200" dirty="0">
                <a:hlinkClick r:id="rId3"/>
              </a:rPr>
              <a:t>kresankova@soubosonohy.cz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Budova F-3.patro-kancelář č. </a:t>
            </a:r>
            <a:r>
              <a:rPr lang="cs-CZ" sz="2200" dirty="0" smtClean="0"/>
              <a:t>306</a:t>
            </a:r>
            <a:endParaRPr lang="cs-CZ" sz="2200" dirty="0"/>
          </a:p>
          <a:p>
            <a:endParaRPr lang="cs-CZ" sz="25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293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37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18002"/>
            <a:ext cx="8219256" cy="54353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  </a:t>
            </a:r>
            <a:r>
              <a:rPr lang="cs-CZ" b="1" dirty="0"/>
              <a:t>Informovanost rodičů</a:t>
            </a:r>
          </a:p>
          <a:p>
            <a:r>
              <a:rPr lang="cs-CZ" sz="2200" dirty="0"/>
              <a:t>Pravidelná průběžná kontrola výsledků žáka v </a:t>
            </a:r>
            <a:r>
              <a:rPr lang="cs-CZ" sz="2200" b="1" dirty="0"/>
              <a:t>elektronickém systému </a:t>
            </a:r>
            <a:r>
              <a:rPr lang="cs-CZ" sz="2200" b="1" dirty="0" err="1"/>
              <a:t>E</a:t>
            </a:r>
            <a:r>
              <a:rPr lang="cs-CZ" sz="2200" b="1" dirty="0" err="1" smtClean="0"/>
              <a:t>dookit</a:t>
            </a:r>
            <a:r>
              <a:rPr lang="cs-CZ" sz="2200" b="1" dirty="0"/>
              <a:t>.</a:t>
            </a:r>
          </a:p>
          <a:p>
            <a:r>
              <a:rPr lang="cs-CZ" sz="2200" b="1" dirty="0"/>
              <a:t>Dotazy, stížnosti nebo problémy </a:t>
            </a:r>
            <a:r>
              <a:rPr lang="cs-CZ" sz="2200" dirty="0"/>
              <a:t>–řeší zástupce ředitele ve spolupráci s třídním učitelem nebo s učitelem odborného výcviku.</a:t>
            </a:r>
          </a:p>
          <a:p>
            <a:r>
              <a:rPr lang="cs-CZ" sz="2200" dirty="0"/>
              <a:t>Výsledky klasifikace jsou vedeny pouze </a:t>
            </a:r>
            <a:r>
              <a:rPr lang="cs-CZ" sz="2200" b="1" dirty="0"/>
              <a:t>elektronicky</a:t>
            </a:r>
            <a:r>
              <a:rPr lang="cs-CZ" sz="2200" dirty="0"/>
              <a:t>.</a:t>
            </a:r>
          </a:p>
          <a:p>
            <a:r>
              <a:rPr lang="cs-CZ" sz="2200" dirty="0"/>
              <a:t>Omlouvání absence přes systém </a:t>
            </a:r>
            <a:r>
              <a:rPr lang="cs-CZ" sz="2200" dirty="0" err="1"/>
              <a:t>E</a:t>
            </a:r>
            <a:r>
              <a:rPr lang="cs-CZ" sz="2200" dirty="0" err="1" smtClean="0"/>
              <a:t>dookit</a:t>
            </a:r>
            <a:r>
              <a:rPr lang="cs-CZ" sz="2200" dirty="0"/>
              <a:t>.</a:t>
            </a:r>
          </a:p>
          <a:p>
            <a:r>
              <a:rPr lang="cs-CZ" sz="2200" dirty="0"/>
              <a:t>Heslo pro přihlášení obdrží rodiče od třídního učitele na začátku školního roku na e-mail.</a:t>
            </a:r>
          </a:p>
          <a:p>
            <a:r>
              <a:rPr lang="cs-CZ" sz="2200" dirty="0"/>
              <a:t>Správce </a:t>
            </a:r>
            <a:r>
              <a:rPr lang="cs-CZ" sz="2200" dirty="0" err="1"/>
              <a:t>E</a:t>
            </a:r>
            <a:r>
              <a:rPr lang="cs-CZ" sz="2200" dirty="0" err="1" smtClean="0"/>
              <a:t>dookitu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smtClean="0"/>
              <a:t>Ing. Nešpor Petr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     Tel: 547 120 763 , 725 438 050</a:t>
            </a:r>
          </a:p>
          <a:p>
            <a:pPr marL="0" indent="0">
              <a:buNone/>
            </a:pPr>
            <a:r>
              <a:rPr lang="cs-CZ" sz="2200" dirty="0"/>
              <a:t>     E-mail: </a:t>
            </a:r>
            <a:r>
              <a:rPr lang="cs-CZ" sz="2200" dirty="0">
                <a:hlinkClick r:id="rId2"/>
              </a:rPr>
              <a:t>nespor@soubosonohy.cz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     Budova </a:t>
            </a:r>
            <a:r>
              <a:rPr lang="cs-CZ" sz="2200" dirty="0" smtClean="0"/>
              <a:t>F - 2.patro</a:t>
            </a:r>
            <a:r>
              <a:rPr lang="cs-CZ" sz="2200" dirty="0"/>
              <a:t>, kancelář č. 201</a:t>
            </a:r>
          </a:p>
          <a:p>
            <a:endParaRPr lang="cs-CZ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587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15714"/>
            <a:ext cx="8229600" cy="550963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12800" b="1" dirty="0"/>
              <a:t>Nástup do školy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8800" dirty="0"/>
              <a:t>Žáci 1. ročníků nastupují do školy </a:t>
            </a:r>
            <a:r>
              <a:rPr lang="cs-CZ" sz="8800" dirty="0" smtClean="0"/>
              <a:t>v pondělí</a:t>
            </a:r>
            <a:r>
              <a:rPr lang="cs-CZ" sz="8800" b="1" dirty="0" smtClean="0"/>
              <a:t> 4. </a:t>
            </a:r>
            <a:r>
              <a:rPr lang="cs-CZ" sz="8800" b="1" dirty="0"/>
              <a:t>září </a:t>
            </a:r>
            <a:r>
              <a:rPr lang="cs-CZ" sz="8800" b="1" dirty="0" smtClean="0"/>
              <a:t>2023</a:t>
            </a:r>
            <a:r>
              <a:rPr lang="cs-CZ" sz="8800" dirty="0" smtClean="0"/>
              <a:t>.</a:t>
            </a:r>
            <a:endParaRPr lang="cs-CZ" sz="8800" dirty="0"/>
          </a:p>
          <a:p>
            <a:r>
              <a:rPr lang="cs-CZ" sz="8800" dirty="0"/>
              <a:t>Slavnostní zahájení proběhne </a:t>
            </a:r>
            <a:r>
              <a:rPr lang="cs-CZ" sz="8800" b="1" dirty="0"/>
              <a:t>v  </a:t>
            </a:r>
            <a:r>
              <a:rPr lang="cs-CZ" sz="8800" b="1" dirty="0" smtClean="0"/>
              <a:t>8:00 </a:t>
            </a:r>
            <a:r>
              <a:rPr lang="cs-CZ" sz="8800" b="1" dirty="0"/>
              <a:t>hod. </a:t>
            </a:r>
            <a:r>
              <a:rPr lang="cs-CZ" sz="8800" dirty="0"/>
              <a:t>ve školní jídelně. </a:t>
            </a:r>
          </a:p>
          <a:p>
            <a:r>
              <a:rPr lang="cs-CZ" sz="8800" b="1" dirty="0"/>
              <a:t>Seznamy žáků </a:t>
            </a:r>
            <a:r>
              <a:rPr lang="cs-CZ" sz="8800" dirty="0"/>
              <a:t>s rozdělením do tříd  budou umístěny </a:t>
            </a:r>
            <a:r>
              <a:rPr lang="cs-CZ" sz="8800" b="1" dirty="0"/>
              <a:t>u vchodu do areálu školy</a:t>
            </a:r>
            <a:r>
              <a:rPr lang="cs-CZ" sz="8800" dirty="0"/>
              <a:t>.</a:t>
            </a:r>
          </a:p>
          <a:p>
            <a:pPr marL="0" indent="0">
              <a:buNone/>
            </a:pPr>
            <a:r>
              <a:rPr lang="cs-CZ" sz="8800" dirty="0"/>
              <a:t>Na začátek školního roku nachystat:</a:t>
            </a:r>
          </a:p>
          <a:p>
            <a:r>
              <a:rPr lang="pl-PL" sz="8800" dirty="0"/>
              <a:t>2x visací zámek na skříňku do šatny v TV a OV</a:t>
            </a:r>
          </a:p>
          <a:p>
            <a:r>
              <a:rPr lang="pl-PL" sz="8000" dirty="0"/>
              <a:t>Sešity A4 čtverečkovaný /445/- 7 ks</a:t>
            </a:r>
          </a:p>
          <a:p>
            <a:r>
              <a:rPr lang="pl-PL" sz="8000" dirty="0"/>
              <a:t>           A4 bez linek /460/-2 ks</a:t>
            </a:r>
          </a:p>
          <a:p>
            <a:r>
              <a:rPr lang="pl-PL" sz="8000" dirty="0"/>
              <a:t>           A5 linkovaný – 2 ks</a:t>
            </a:r>
          </a:p>
          <a:p>
            <a:r>
              <a:rPr lang="pl-PL" sz="8000" dirty="0"/>
              <a:t>           A4 linkovaný /444/- 2ks</a:t>
            </a:r>
          </a:p>
          <a:p>
            <a:r>
              <a:rPr lang="pl-PL" sz="8800" dirty="0"/>
              <a:t>Anglický jazyk-možnost zakoupení učebnic a pracovních sešitů ve škole na začátku školního roku- sada- cca </a:t>
            </a:r>
            <a:r>
              <a:rPr lang="pl-PL" sz="8800" dirty="0" smtClean="0"/>
              <a:t>632,- </a:t>
            </a:r>
            <a:r>
              <a:rPr lang="pl-PL" sz="8800" dirty="0"/>
              <a:t>Kč.</a:t>
            </a:r>
          </a:p>
          <a:p>
            <a:r>
              <a:rPr lang="pl-PL" sz="8800" dirty="0"/>
              <a:t>Matematika </a:t>
            </a:r>
            <a:r>
              <a:rPr lang="pl-PL" sz="8800" dirty="0" smtClean="0"/>
              <a:t>- </a:t>
            </a:r>
            <a:r>
              <a:rPr lang="pl-PL" sz="8800" dirty="0"/>
              <a:t>možnost zakoupit pracovní sešit ve škole – cca </a:t>
            </a:r>
            <a:r>
              <a:rPr lang="pl-PL" sz="8800" dirty="0" smtClean="0"/>
              <a:t>360</a:t>
            </a:r>
            <a:r>
              <a:rPr lang="pl-PL" sz="8800" dirty="0"/>
              <a:t>,-Kč</a:t>
            </a:r>
          </a:p>
          <a:p>
            <a:r>
              <a:rPr lang="cs-CZ" sz="8800" dirty="0"/>
              <a:t>Ostatní informace obdrží žáci při nástupu do školy.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644"/>
            <a:ext cx="2520280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543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4100" b="1" dirty="0"/>
              <a:t>Vyučované předměty v 1. ročníku</a:t>
            </a:r>
          </a:p>
          <a:p>
            <a:pPr marL="0" indent="0">
              <a:buNone/>
            </a:pPr>
            <a:endParaRPr lang="cs-CZ" sz="4100" b="1" dirty="0"/>
          </a:p>
          <a:p>
            <a:pPr marL="0" indent="0">
              <a:buNone/>
            </a:pPr>
            <a:r>
              <a:rPr lang="cs-CZ" sz="2800" dirty="0"/>
              <a:t>Všeobecné                                                         Odborné 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Český jazyk a literatura                                    Odborné kreslení</a:t>
            </a:r>
          </a:p>
          <a:p>
            <a:pPr marL="0" indent="0">
              <a:buNone/>
            </a:pPr>
            <a:r>
              <a:rPr lang="cs-CZ" sz="2800" dirty="0"/>
              <a:t>Cizí jazyk                                                             Materiály </a:t>
            </a:r>
          </a:p>
          <a:p>
            <a:pPr marL="0" indent="0">
              <a:buNone/>
            </a:pPr>
            <a:r>
              <a:rPr lang="cs-CZ" sz="2800" dirty="0"/>
              <a:t>Občanská nauka                                                Plynárenská technologie </a:t>
            </a:r>
          </a:p>
          <a:p>
            <a:pPr marL="0" indent="0">
              <a:buNone/>
            </a:pPr>
            <a:r>
              <a:rPr lang="cs-CZ" sz="2800" dirty="0"/>
              <a:t>Fyzika 					     Plynová zařízení</a:t>
            </a:r>
          </a:p>
          <a:p>
            <a:pPr marL="0" indent="0">
              <a:buNone/>
            </a:pPr>
            <a:r>
              <a:rPr lang="cs-CZ" sz="2800" dirty="0"/>
              <a:t>Chemie                                                               Stavební konstrukce</a:t>
            </a:r>
          </a:p>
          <a:p>
            <a:pPr marL="0" indent="0">
              <a:buNone/>
            </a:pPr>
            <a:r>
              <a:rPr lang="cs-CZ" sz="2800" dirty="0"/>
              <a:t>Informatika				     Odborný výcvik</a:t>
            </a:r>
          </a:p>
          <a:p>
            <a:pPr marL="0" indent="0">
              <a:buNone/>
            </a:pPr>
            <a:r>
              <a:rPr lang="cs-CZ" sz="2800" dirty="0"/>
              <a:t>Člověk a příroda</a:t>
            </a:r>
          </a:p>
          <a:p>
            <a:pPr marL="0" indent="0">
              <a:buNone/>
            </a:pPr>
            <a:r>
              <a:rPr lang="cs-CZ" sz="2800" dirty="0"/>
              <a:t>Matematika</a:t>
            </a:r>
          </a:p>
          <a:p>
            <a:pPr marL="0" indent="0">
              <a:buNone/>
            </a:pPr>
            <a:r>
              <a:rPr lang="cs-CZ" sz="2800" dirty="0"/>
              <a:t>Tělesná výchova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8458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Učebnice do odborných předmětů v 1. ročníku</a:t>
            </a:r>
          </a:p>
          <a:p>
            <a:pPr marL="0" indent="0">
              <a:buNone/>
            </a:pPr>
            <a:endParaRPr lang="cs-CZ" sz="2000" b="1" dirty="0"/>
          </a:p>
          <a:p>
            <a:pPr marL="457200" indent="-457200">
              <a:buAutoNum type="arabicParenR"/>
            </a:pPr>
            <a:r>
              <a:rPr lang="cs-CZ" sz="2000" b="1" dirty="0"/>
              <a:t>Materiály pro učební obor instalatér, </a:t>
            </a:r>
            <a:r>
              <a:rPr lang="cs-CZ" sz="2000" dirty="0"/>
              <a:t>Sobotáles, Jaroslav Dufka</a:t>
            </a:r>
          </a:p>
          <a:p>
            <a:pPr marL="0" indent="0">
              <a:buNone/>
            </a:pPr>
            <a:r>
              <a:rPr lang="cs-CZ" sz="2000" b="1" dirty="0"/>
              <a:t>2)     SOU Bosonohy – elektronické učebnice  pro obor Mechanik plynových   </a:t>
            </a:r>
          </a:p>
          <a:p>
            <a:pPr marL="0" indent="0">
              <a:buNone/>
            </a:pPr>
            <a:r>
              <a:rPr lang="cs-CZ" sz="2000" b="1"/>
              <a:t>         zařízení  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3500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927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/>
              <a:t>                             </a:t>
            </a:r>
            <a:r>
              <a:rPr lang="cs-CZ" b="1" dirty="0"/>
              <a:t>Adresa školy</a:t>
            </a:r>
          </a:p>
          <a:p>
            <a:pPr marL="0" indent="0" algn="ctr">
              <a:buNone/>
            </a:pPr>
            <a:endParaRPr lang="cs-CZ" dirty="0"/>
          </a:p>
          <a:p>
            <a:pPr marL="0" indent="0">
              <a:buNone/>
            </a:pPr>
            <a:r>
              <a:rPr lang="cs-CZ" sz="2500" dirty="0"/>
              <a:t>                         Střední škola stavebních řemesel,</a:t>
            </a:r>
          </a:p>
          <a:p>
            <a:pPr marL="0" indent="0">
              <a:buNone/>
            </a:pPr>
            <a:r>
              <a:rPr lang="cs-CZ" sz="2500" dirty="0"/>
              <a:t>                                příspěvková organizace,</a:t>
            </a:r>
          </a:p>
          <a:p>
            <a:pPr marL="0" indent="0">
              <a:buNone/>
            </a:pPr>
            <a:r>
              <a:rPr lang="cs-CZ" sz="2500" dirty="0"/>
              <a:t>                                          </a:t>
            </a:r>
            <a:r>
              <a:rPr lang="cs-CZ" sz="2500"/>
              <a:t>Pražská </a:t>
            </a:r>
            <a:r>
              <a:rPr lang="cs-CZ" sz="2500" smtClean="0"/>
              <a:t>636/38b</a:t>
            </a:r>
            <a:endParaRPr lang="cs-CZ" sz="2500" dirty="0"/>
          </a:p>
          <a:p>
            <a:pPr marL="0" indent="0">
              <a:buNone/>
            </a:pPr>
            <a:r>
              <a:rPr lang="cs-CZ" sz="2500" dirty="0"/>
              <a:t>                               642 00 Brno – Bosonohy</a:t>
            </a:r>
          </a:p>
          <a:p>
            <a:pPr marL="0" indent="0" algn="ctr">
              <a:buNone/>
            </a:pPr>
            <a:r>
              <a:rPr lang="cs-CZ" sz="2500" dirty="0"/>
              <a:t>     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48679"/>
            <a:ext cx="2714567" cy="80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361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125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dirty="0"/>
              <a:t>  </a:t>
            </a:r>
            <a:r>
              <a:rPr lang="cs-CZ" sz="9800" b="1" dirty="0" smtClean="0"/>
              <a:t>Ředitel</a:t>
            </a:r>
            <a:r>
              <a:rPr lang="cs-CZ" sz="9800" b="1" dirty="0" smtClean="0"/>
              <a:t> </a:t>
            </a:r>
            <a:r>
              <a:rPr lang="cs-CZ" sz="9800" b="1" dirty="0"/>
              <a:t>školy</a:t>
            </a:r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b="1" dirty="0"/>
              <a:t>Ing. Jiří KOŠŤÁL</a:t>
            </a:r>
          </a:p>
          <a:p>
            <a:pPr marL="0" indent="0">
              <a:buNone/>
            </a:pPr>
            <a:r>
              <a:rPr lang="cs-CZ" sz="5500" dirty="0"/>
              <a:t>  </a:t>
            </a:r>
            <a:r>
              <a:rPr lang="cs-CZ" sz="5500" dirty="0" smtClean="0"/>
              <a:t>  </a:t>
            </a:r>
            <a:endParaRPr lang="cs-CZ" sz="6800" dirty="0" smtClean="0"/>
          </a:p>
          <a:p>
            <a:pPr marL="0" indent="0">
              <a:buNone/>
            </a:pPr>
            <a:r>
              <a:rPr lang="cs-CZ" sz="6800" dirty="0"/>
              <a:t> </a:t>
            </a:r>
            <a:r>
              <a:rPr lang="cs-CZ" sz="6800" dirty="0" smtClean="0"/>
              <a:t>Telefon</a:t>
            </a:r>
            <a:r>
              <a:rPr lang="cs-CZ" sz="6800" dirty="0"/>
              <a:t>:   547 120 655</a:t>
            </a:r>
          </a:p>
          <a:p>
            <a:pPr marL="0" indent="0">
              <a:buNone/>
            </a:pPr>
            <a:r>
              <a:rPr lang="cs-CZ" sz="6800" dirty="0"/>
              <a:t>                 +420 603 464 665</a:t>
            </a:r>
          </a:p>
          <a:p>
            <a:pPr marL="0" indent="0">
              <a:buNone/>
            </a:pPr>
            <a:r>
              <a:rPr lang="cs-CZ" sz="6800" dirty="0"/>
              <a:t>  </a:t>
            </a:r>
            <a:r>
              <a:rPr lang="cs-CZ" sz="6800" dirty="0" smtClean="0"/>
              <a:t>E-mail</a:t>
            </a:r>
            <a:r>
              <a:rPr lang="cs-CZ" sz="6800" dirty="0"/>
              <a:t>: </a:t>
            </a:r>
            <a:r>
              <a:rPr lang="cs-CZ" sz="6800" dirty="0">
                <a:hlinkClick r:id="rId2"/>
              </a:rPr>
              <a:t>kostal@soubosonohy.cz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/>
              <a:t>   </a:t>
            </a:r>
          </a:p>
          <a:p>
            <a:pPr marL="0" indent="0">
              <a:buNone/>
            </a:pPr>
            <a:r>
              <a:rPr lang="cs-CZ" sz="6800" dirty="0"/>
              <a:t>  </a:t>
            </a:r>
            <a:r>
              <a:rPr lang="cs-CZ" sz="6800" b="1" dirty="0"/>
              <a:t>Asistentka ředitele</a:t>
            </a:r>
          </a:p>
          <a:p>
            <a:pPr marL="0" indent="0">
              <a:buNone/>
            </a:pPr>
            <a:r>
              <a:rPr lang="cs-CZ" sz="6800" dirty="0"/>
              <a:t>  </a:t>
            </a:r>
            <a:r>
              <a:rPr lang="cs-CZ" sz="6800" dirty="0" smtClean="0"/>
              <a:t>Nováková Jana</a:t>
            </a:r>
            <a:endParaRPr lang="cs-CZ" sz="6800" dirty="0"/>
          </a:p>
          <a:p>
            <a:pPr marL="0" indent="0">
              <a:buNone/>
            </a:pPr>
            <a:r>
              <a:rPr lang="cs-CZ" sz="6800" dirty="0"/>
              <a:t>  Telefon:  547 120 661, +420 602 123 156,</a:t>
            </a:r>
          </a:p>
          <a:p>
            <a:pPr marL="0" indent="0">
              <a:buNone/>
            </a:pPr>
            <a:r>
              <a:rPr lang="cs-CZ" sz="6800" dirty="0"/>
              <a:t>  </a:t>
            </a:r>
            <a:r>
              <a:rPr lang="cs-CZ" sz="6800" dirty="0" smtClean="0"/>
              <a:t>E-mail</a:t>
            </a:r>
            <a:r>
              <a:rPr lang="cs-CZ" sz="6800" dirty="0"/>
              <a:t>:  </a:t>
            </a:r>
            <a:r>
              <a:rPr lang="cs-CZ" sz="6800" u="sng" dirty="0">
                <a:hlinkClick r:id="rId3"/>
              </a:rPr>
              <a:t>sekretariat@soubosonohy.cz</a:t>
            </a:r>
            <a:endParaRPr lang="cs-CZ" sz="6800" dirty="0"/>
          </a:p>
          <a:p>
            <a:pPr marL="0" indent="0">
              <a:buNone/>
            </a:pPr>
            <a:r>
              <a:rPr lang="cs-CZ" sz="6800" dirty="0"/>
              <a:t>  Budova A-přízemí</a:t>
            </a:r>
          </a:p>
          <a:p>
            <a:pPr marL="0" indent="0">
              <a:buNone/>
            </a:pPr>
            <a:endParaRPr lang="cs-CZ" sz="6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2384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24744"/>
            <a:ext cx="8229600" cy="50300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/>
              <a:t>Zástupce ředitele pro teoretické vyučování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3100" dirty="0"/>
              <a:t>Mgr. Měřinský Zdeněk  </a:t>
            </a:r>
          </a:p>
          <a:p>
            <a:pPr marL="0" indent="0">
              <a:buNone/>
            </a:pPr>
            <a:r>
              <a:rPr lang="cs-CZ" sz="3100" dirty="0"/>
              <a:t>Tel:   547 120 747</a:t>
            </a:r>
          </a:p>
          <a:p>
            <a:pPr marL="0" indent="0">
              <a:buNone/>
            </a:pPr>
            <a:r>
              <a:rPr lang="cs-CZ" sz="3100" dirty="0"/>
              <a:t>       +420 720 948 120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</a:t>
            </a:r>
            <a:r>
              <a:rPr lang="cs-CZ" sz="3100" dirty="0"/>
              <a:t>: </a:t>
            </a:r>
            <a:r>
              <a:rPr lang="cs-CZ" sz="3100" dirty="0">
                <a:hlinkClick r:id="rId2"/>
              </a:rPr>
              <a:t>merinsky@soubosonohy.cz</a:t>
            </a:r>
            <a:endParaRPr lang="cs-CZ" sz="3100" dirty="0"/>
          </a:p>
          <a:p>
            <a:pPr marL="0" indent="0">
              <a:buNone/>
            </a:pPr>
            <a:r>
              <a:rPr lang="cs-CZ" sz="3100" dirty="0"/>
              <a:t>Budova F- 2. patro, kancelář č</a:t>
            </a:r>
            <a:r>
              <a:rPr lang="cs-CZ" sz="3100" dirty="0" smtClean="0"/>
              <a:t>. 204</a:t>
            </a:r>
            <a:endParaRPr lang="cs-CZ" sz="3100" dirty="0"/>
          </a:p>
          <a:p>
            <a:pPr marL="0" indent="0">
              <a:buNone/>
            </a:pPr>
            <a:endParaRPr lang="cs-CZ" sz="3100" dirty="0"/>
          </a:p>
          <a:p>
            <a:pPr marL="0" indent="0">
              <a:buNone/>
            </a:pPr>
            <a:r>
              <a:rPr lang="cs-CZ" sz="3100" b="1" dirty="0"/>
              <a:t>Asistentka zástupce ředitele</a:t>
            </a:r>
          </a:p>
          <a:p>
            <a:pPr marL="0" indent="0">
              <a:buNone/>
            </a:pPr>
            <a:r>
              <a:rPr lang="cs-CZ" sz="3100" dirty="0"/>
              <a:t>Francová </a:t>
            </a:r>
            <a:r>
              <a:rPr lang="cs-CZ" sz="3100" dirty="0" smtClean="0"/>
              <a:t>Eva, </a:t>
            </a:r>
            <a:r>
              <a:rPr lang="cs-CZ" sz="3100" dirty="0" err="1" smtClean="0"/>
              <a:t>DiS</a:t>
            </a:r>
            <a:r>
              <a:rPr lang="cs-CZ" sz="3100" dirty="0"/>
              <a:t>.</a:t>
            </a:r>
          </a:p>
          <a:p>
            <a:pPr marL="0" indent="0">
              <a:buNone/>
            </a:pPr>
            <a:r>
              <a:rPr lang="cs-CZ" sz="3100" dirty="0"/>
              <a:t>Tel:   547 120 724</a:t>
            </a:r>
          </a:p>
          <a:p>
            <a:pPr marL="0" indent="0">
              <a:buNone/>
            </a:pPr>
            <a:r>
              <a:rPr lang="cs-CZ" sz="3100" dirty="0"/>
              <a:t>E</a:t>
            </a:r>
            <a:r>
              <a:rPr lang="cs-CZ" sz="3100" dirty="0" smtClean="0"/>
              <a:t>-mail</a:t>
            </a:r>
            <a:r>
              <a:rPr lang="cs-CZ" sz="3100" dirty="0"/>
              <a:t>: </a:t>
            </a:r>
            <a:r>
              <a:rPr lang="cs-CZ" sz="3100" dirty="0">
                <a:hlinkClick r:id="rId3"/>
              </a:rPr>
              <a:t>francova@soubosonohy.cz</a:t>
            </a:r>
            <a:endParaRPr lang="cs-CZ" sz="3100" dirty="0"/>
          </a:p>
          <a:p>
            <a:pPr marL="0" indent="0">
              <a:buNone/>
            </a:pPr>
            <a:r>
              <a:rPr lang="cs-CZ" sz="3100" dirty="0"/>
              <a:t>Budova E- 1.patro, kancelář č. 102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218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875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96855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6700" b="1" dirty="0"/>
              <a:t>Zástupce ředitele pro odborný výcvik</a:t>
            </a:r>
          </a:p>
          <a:p>
            <a:pPr marL="0" indent="0">
              <a:buNone/>
            </a:pPr>
            <a:endParaRPr lang="cs-CZ" sz="3800" b="1" dirty="0"/>
          </a:p>
          <a:p>
            <a:pPr marL="0" indent="0">
              <a:buNone/>
            </a:pPr>
            <a:r>
              <a:rPr lang="cs-CZ" sz="4600" dirty="0"/>
              <a:t>Mgr. Vítek Petr</a:t>
            </a:r>
          </a:p>
          <a:p>
            <a:pPr marL="0" indent="0">
              <a:buNone/>
            </a:pPr>
            <a:r>
              <a:rPr lang="cs-CZ" sz="4600" dirty="0"/>
              <a:t>Tel:   547 120 663</a:t>
            </a:r>
          </a:p>
          <a:p>
            <a:pPr marL="0" indent="0">
              <a:buNone/>
            </a:pPr>
            <a:r>
              <a:rPr lang="cs-CZ" sz="4600" dirty="0"/>
              <a:t>       +420 601 161 350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</a:t>
            </a:r>
            <a:r>
              <a:rPr lang="cs-CZ" sz="4600" dirty="0"/>
              <a:t>: </a:t>
            </a:r>
            <a:r>
              <a:rPr lang="cs-CZ" sz="4600" dirty="0">
                <a:hlinkClick r:id="rId2"/>
              </a:rPr>
              <a:t>vitek@soubosonohy.cz</a:t>
            </a:r>
            <a:endParaRPr lang="cs-CZ" sz="4600" dirty="0"/>
          </a:p>
          <a:p>
            <a:pPr marL="0" indent="0">
              <a:buNone/>
            </a:pPr>
            <a:r>
              <a:rPr lang="cs-CZ" sz="4600" dirty="0"/>
              <a:t>Budova </a:t>
            </a:r>
            <a:r>
              <a:rPr lang="cs-CZ" sz="4600" dirty="0" smtClean="0"/>
              <a:t>A-přízemí</a:t>
            </a:r>
            <a:endParaRPr lang="cs-CZ" sz="4600" dirty="0"/>
          </a:p>
          <a:p>
            <a:pPr marL="0" indent="0">
              <a:buNone/>
            </a:pPr>
            <a:endParaRPr lang="cs-CZ" sz="4600" dirty="0"/>
          </a:p>
          <a:p>
            <a:pPr marL="0" indent="0">
              <a:buNone/>
            </a:pPr>
            <a:r>
              <a:rPr lang="cs-CZ" sz="4600" b="1" dirty="0" smtClean="0"/>
              <a:t>Referentka matriky a odborného výcviku</a:t>
            </a:r>
            <a:endParaRPr lang="cs-CZ" sz="4600" b="1" dirty="0"/>
          </a:p>
          <a:p>
            <a:pPr marL="0" indent="0">
              <a:buNone/>
            </a:pPr>
            <a:r>
              <a:rPr lang="cs-CZ" sz="4600" dirty="0" smtClean="0"/>
              <a:t>Ing. Klapalová Karolína</a:t>
            </a:r>
            <a:endParaRPr lang="cs-CZ" sz="4600" dirty="0"/>
          </a:p>
          <a:p>
            <a:pPr marL="0" indent="0">
              <a:buNone/>
            </a:pPr>
            <a:r>
              <a:rPr lang="cs-CZ" sz="4600" dirty="0"/>
              <a:t>Tel:   547 120 781</a:t>
            </a:r>
          </a:p>
          <a:p>
            <a:pPr marL="0" indent="0">
              <a:buNone/>
            </a:pPr>
            <a:r>
              <a:rPr lang="cs-CZ" sz="4600" dirty="0"/>
              <a:t>       +420 725 897 403</a:t>
            </a:r>
          </a:p>
          <a:p>
            <a:pPr marL="0" indent="0">
              <a:buNone/>
            </a:pPr>
            <a:r>
              <a:rPr lang="cs-CZ" sz="4600" dirty="0"/>
              <a:t>E</a:t>
            </a:r>
            <a:r>
              <a:rPr lang="cs-CZ" sz="4600" dirty="0" smtClean="0"/>
              <a:t>-mail</a:t>
            </a:r>
            <a:r>
              <a:rPr lang="cs-CZ" sz="4600" dirty="0"/>
              <a:t>: </a:t>
            </a:r>
            <a:r>
              <a:rPr lang="cs-CZ" sz="4600" dirty="0" smtClean="0">
                <a:hlinkClick r:id="rId3"/>
              </a:rPr>
              <a:t>klapalova@soubosonohy.cz</a:t>
            </a:r>
            <a:endParaRPr lang="cs-CZ" sz="4600" dirty="0"/>
          </a:p>
          <a:p>
            <a:pPr marL="0" indent="0">
              <a:buNone/>
            </a:pPr>
            <a:r>
              <a:rPr lang="cs-CZ" sz="4600" dirty="0"/>
              <a:t>Budova A-přízemí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38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500" b="1" dirty="0"/>
              <a:t>Zástupce ředitele pro výchovu mimo vyučování</a:t>
            </a:r>
          </a:p>
          <a:p>
            <a:pPr marL="0" indent="0">
              <a:buNone/>
            </a:pPr>
            <a:endParaRPr lang="cs-CZ" sz="3500" b="1" dirty="0"/>
          </a:p>
          <a:p>
            <a:pPr marL="0" indent="0">
              <a:buNone/>
            </a:pPr>
            <a:r>
              <a:rPr lang="cs-CZ" sz="2400" dirty="0"/>
              <a:t>Mgr. </a:t>
            </a:r>
            <a:r>
              <a:rPr lang="cs-CZ" sz="2400" dirty="0" smtClean="0"/>
              <a:t>Komínek Roman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Tel:   547 120 641</a:t>
            </a:r>
          </a:p>
          <a:p>
            <a:pPr marL="0" indent="0">
              <a:buNone/>
            </a:pPr>
            <a:r>
              <a:rPr lang="cs-CZ" sz="2400" dirty="0"/>
              <a:t>       +420 727 852 003</a:t>
            </a:r>
          </a:p>
          <a:p>
            <a:pPr marL="0" indent="0">
              <a:buNone/>
            </a:pPr>
            <a:r>
              <a:rPr lang="cs-CZ" sz="2400" dirty="0"/>
              <a:t>E-mail: </a:t>
            </a:r>
            <a:r>
              <a:rPr lang="cs-CZ" sz="2400" dirty="0">
                <a:hlinkClick r:id="rId2"/>
              </a:rPr>
              <a:t>kominek@soubosonohy.cz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Budova A-přízemí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Vedoucí vychovatel</a:t>
            </a:r>
          </a:p>
          <a:p>
            <a:pPr marL="0" indent="0">
              <a:buNone/>
            </a:pPr>
            <a:r>
              <a:rPr lang="cs-CZ" sz="2400" dirty="0"/>
              <a:t>Mgr. </a:t>
            </a:r>
            <a:r>
              <a:rPr lang="cs-CZ" sz="2400" dirty="0" smtClean="0"/>
              <a:t>Zukal Petr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Tel: +420 601 234 556</a:t>
            </a:r>
          </a:p>
          <a:p>
            <a:pPr marL="0" indent="0">
              <a:buNone/>
            </a:pPr>
            <a:r>
              <a:rPr lang="cs-CZ" sz="2400" dirty="0"/>
              <a:t>E-mail: </a:t>
            </a:r>
            <a:r>
              <a:rPr lang="cs-CZ" sz="2400" dirty="0">
                <a:hlinkClick r:id="rId3"/>
              </a:rPr>
              <a:t>zukal@soubosonohy.cz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Budova </a:t>
            </a:r>
            <a:r>
              <a:rPr lang="cs-CZ" sz="2400" dirty="0" smtClean="0"/>
              <a:t>B</a:t>
            </a:r>
            <a:endParaRPr lang="cs-CZ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1657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Studijní oddělení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200" b="1" dirty="0"/>
              <a:t>Studijní referent</a:t>
            </a:r>
          </a:p>
          <a:p>
            <a:pPr marL="0" indent="0">
              <a:buNone/>
            </a:pPr>
            <a:endParaRPr lang="cs-CZ" sz="2200" b="1" dirty="0"/>
          </a:p>
          <a:p>
            <a:pPr marL="0" indent="0">
              <a:buNone/>
            </a:pPr>
            <a:r>
              <a:rPr lang="cs-CZ" sz="2200" dirty="0"/>
              <a:t>Ing. </a:t>
            </a:r>
            <a:r>
              <a:rPr lang="cs-CZ" sz="2200" dirty="0" smtClean="0"/>
              <a:t>Sobotková Ivana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Tel:   547 120 651</a:t>
            </a:r>
          </a:p>
          <a:p>
            <a:pPr marL="0" indent="0">
              <a:buNone/>
            </a:pPr>
            <a:r>
              <a:rPr lang="cs-CZ" sz="2200" dirty="0"/>
              <a:t>       +420 606 060 055</a:t>
            </a:r>
          </a:p>
          <a:p>
            <a:pPr marL="0" indent="0">
              <a:buNone/>
            </a:pPr>
            <a:r>
              <a:rPr lang="cs-CZ" sz="2200" dirty="0"/>
              <a:t>E-mail: </a:t>
            </a:r>
            <a:r>
              <a:rPr lang="cs-CZ" sz="2200" dirty="0" smtClean="0">
                <a:hlinkClick r:id="rId2"/>
              </a:rPr>
              <a:t>sobotkova@soubosonohy.cz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Budova F-přízemí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48892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583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Karta ISIC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2200" dirty="0"/>
              <a:t>Povinná</a:t>
            </a:r>
          </a:p>
          <a:p>
            <a:r>
              <a:rPr lang="pl-PL" sz="2200" dirty="0"/>
              <a:t>Cena za pořízení karty </a:t>
            </a:r>
            <a:r>
              <a:rPr lang="pl-PL" sz="2200" b="1" dirty="0"/>
              <a:t>350 Kč</a:t>
            </a:r>
            <a:endParaRPr lang="pl-PL" sz="2200" dirty="0"/>
          </a:p>
          <a:p>
            <a:r>
              <a:rPr lang="cs-CZ" sz="2200" dirty="0"/>
              <a:t>Prokazování totožnosti žáka ve škole</a:t>
            </a:r>
          </a:p>
          <a:p>
            <a:r>
              <a:rPr lang="cs-CZ" sz="2200" dirty="0"/>
              <a:t>Vstup do budovy, kopírování</a:t>
            </a:r>
          </a:p>
          <a:p>
            <a:r>
              <a:rPr lang="cs-CZ" sz="2200" dirty="0"/>
              <a:t>Objednávání obědů </a:t>
            </a:r>
          </a:p>
          <a:p>
            <a:r>
              <a:rPr lang="pl-PL" sz="2200" dirty="0"/>
              <a:t>Slevy na knihy, koncerty, permanentky, muzea, …</a:t>
            </a:r>
          </a:p>
          <a:p>
            <a:endParaRPr lang="cs-CZ" sz="2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068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69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Stravování</a:t>
            </a:r>
          </a:p>
          <a:p>
            <a:pPr marL="0" indent="0">
              <a:buNone/>
            </a:pPr>
            <a:r>
              <a:rPr lang="cs-CZ" sz="2200" dirty="0"/>
              <a:t>Kontaktní osoba pro stravování a platby za ubytování:</a:t>
            </a:r>
          </a:p>
          <a:p>
            <a:pPr marL="0" indent="0">
              <a:buNone/>
            </a:pPr>
            <a:r>
              <a:rPr lang="cs-CZ" sz="2200" b="1" dirty="0"/>
              <a:t>Sobková Hana</a:t>
            </a:r>
            <a:endParaRPr lang="cs-CZ" sz="2200" dirty="0"/>
          </a:p>
          <a:p>
            <a:pPr marL="0" indent="0">
              <a:buNone/>
            </a:pPr>
            <a:r>
              <a:rPr lang="cs-CZ" sz="2200" dirty="0"/>
              <a:t>Tel: 547 120 631</a:t>
            </a:r>
          </a:p>
          <a:p>
            <a:pPr marL="0" indent="0">
              <a:buNone/>
            </a:pPr>
            <a:r>
              <a:rPr lang="cs-CZ" sz="2200" b="1" u="sng" dirty="0">
                <a:hlinkClick r:id="rId2"/>
              </a:rPr>
              <a:t>sobkova@soubosonohy.cz</a:t>
            </a:r>
            <a:endParaRPr lang="cs-CZ" sz="2200" b="1" u="sng" dirty="0"/>
          </a:p>
          <a:p>
            <a:pPr marL="0" indent="0">
              <a:buNone/>
            </a:pPr>
            <a:r>
              <a:rPr lang="cs-CZ" sz="2200" dirty="0"/>
              <a:t>Budova A-přízemí</a:t>
            </a:r>
          </a:p>
          <a:p>
            <a:pPr marL="0" indent="0">
              <a:buNone/>
            </a:pPr>
            <a:endParaRPr lang="cs-CZ" sz="2200" b="1" dirty="0"/>
          </a:p>
          <a:p>
            <a:r>
              <a:rPr lang="cs-CZ" sz="2200" i="1" dirty="0"/>
              <a:t>Po až Čt 7.00 – 14.00 hod.</a:t>
            </a:r>
            <a:endParaRPr lang="cs-CZ" sz="2200" dirty="0"/>
          </a:p>
          <a:p>
            <a:r>
              <a:rPr lang="cs-CZ" sz="2200" i="1" dirty="0"/>
              <a:t>Pá – pokladna uzavřena</a:t>
            </a:r>
          </a:p>
          <a:p>
            <a:r>
              <a:rPr lang="cs-CZ" sz="2200" dirty="0"/>
              <a:t>Přihlášky ke stravování k dispozici</a:t>
            </a:r>
          </a:p>
          <a:p>
            <a:pPr marL="0" indent="0">
              <a:buNone/>
            </a:pPr>
            <a:r>
              <a:rPr lang="cs-CZ" sz="2200" dirty="0"/>
              <a:t>     na stránkách školy www.soubosonohy.cz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279" cy="745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6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</TotalTime>
  <Words>800</Words>
  <Application>Microsoft Office PowerPoint</Application>
  <PresentationFormat>Předvádění na obrazovce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Střední škola stavebních řemesel, Brno – Bosonohy příspěvková organizace</dc:title>
  <dc:creator>Učitel</dc:creator>
  <cp:lastModifiedBy>Francová Eva</cp:lastModifiedBy>
  <cp:revision>102</cp:revision>
  <cp:lastPrinted>2023-07-17T07:45:18Z</cp:lastPrinted>
  <dcterms:created xsi:type="dcterms:W3CDTF">2022-06-16T04:13:21Z</dcterms:created>
  <dcterms:modified xsi:type="dcterms:W3CDTF">2023-07-24T11:24:13Z</dcterms:modified>
</cp:coreProperties>
</file>